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88" r:id="rId7"/>
    <p:sldId id="279" r:id="rId8"/>
    <p:sldId id="280" r:id="rId9"/>
    <p:sldId id="292" r:id="rId10"/>
    <p:sldId id="290" r:id="rId11"/>
    <p:sldId id="289" r:id="rId12"/>
    <p:sldId id="258" r:id="rId13"/>
    <p:sldId id="291" r:id="rId14"/>
    <p:sldId id="27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2DDF7-34CC-5DCC-ED5D-ECCF753890F6}" v="121" dt="2019-08-27T19:00:43.043"/>
    <p1510:client id="{2939C887-A223-BBBA-0B1D-2894E2CA7F6B}" v="1" dt="2019-08-27T14:49:36.107"/>
    <p1510:client id="{5678670B-28FD-2C8A-88F1-3A8C02F30427}" v="122" dt="2019-08-27T19:26:47.535"/>
    <p1510:client id="{E9968069-8214-0674-49B0-75B0EB405C79}" v="1" dt="2019-08-26T20:23:19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EF0912-B83A-42C6-BB23-7A690E7AC3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3D5DC4-1380-4B24-BDBD-DA7EA6CBC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7B97B-9619-4AC8-82FF-73C4D5713A4E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334A9-4ADD-4E49-92B8-B060BCE554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3E284-A085-4213-BAFF-1E760A903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F27E8-CC73-4BD4-BE7E-584FE3DD7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4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1B5C6-863E-4100-B40A-8ADE734BFBC6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B5E6-9E00-4F32-96FF-298B8A177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3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0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B5E6-9E00-4F32-96FF-298B8A177D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746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928" y="2844800"/>
            <a:ext cx="6991537" cy="1835645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cs typeface="Calibri Light"/>
              </a:rPr>
              <a:t>Final year project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6000" b="1" dirty="0">
                <a:cs typeface="Calibri Light"/>
              </a:rPr>
              <a:t>         </a:t>
            </a:r>
            <a:r>
              <a:rPr lang="en-US" b="1" dirty="0">
                <a:cs typeface="Calibri Light"/>
              </a:rPr>
              <a:t>    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>
                <a:cs typeface="Calibri Light"/>
              </a:rPr>
              <a:t>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9829" y="3686629"/>
            <a:ext cx="4180113" cy="106354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	 Proposal defense 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+mj-lt"/>
                <a:cs typeface="+mj-lt"/>
              </a:rPr>
              <a:t>timeline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9" y="1650670"/>
            <a:ext cx="9554908" cy="4868883"/>
          </a:xfrm>
        </p:spPr>
      </p:pic>
    </p:spTree>
    <p:extLst>
      <p:ext uri="{BB962C8B-B14F-4D97-AF65-F5344CB8AC3E}">
        <p14:creationId xmlns:p14="http://schemas.microsoft.com/office/powerpoint/2010/main" val="55533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3061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42CD-86D1-4F51-A99D-B7160F2E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references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A3FD-0DCD-4AA3-8BF7-891E67EB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Zhi-Qiang</a:t>
            </a:r>
            <a:r>
              <a:rPr lang="en-US" dirty="0"/>
              <a:t> Liu and </a:t>
            </a:r>
            <a:r>
              <a:rPr lang="en-US" dirty="0" err="1"/>
              <a:t>Ka</a:t>
            </a:r>
            <a:r>
              <a:rPr lang="en-US" dirty="0"/>
              <a:t>-Ming Leung. 2006. Script visualization (</a:t>
            </a:r>
            <a:r>
              <a:rPr lang="en-US" dirty="0" err="1"/>
              <a:t>scriptviz</a:t>
            </a:r>
            <a:r>
              <a:rPr lang="en-US" dirty="0"/>
              <a:t>): a smart system that makes writing fun. Soft Computing, 10(1):34–40.</a:t>
            </a:r>
          </a:p>
          <a:p>
            <a:r>
              <a:rPr lang="en-US" dirty="0"/>
              <a:t>M. </a:t>
            </a:r>
            <a:r>
              <a:rPr lang="en-US" dirty="0" err="1"/>
              <a:t>Oshita</a:t>
            </a:r>
            <a:r>
              <a:rPr lang="en-US" dirty="0"/>
              <a:t> 2009. Generating animation from natural language texts and framework of motion database. In International Conference on </a:t>
            </a:r>
            <a:r>
              <a:rPr lang="en-US" dirty="0" err="1"/>
              <a:t>CyberWorlds</a:t>
            </a:r>
            <a:r>
              <a:rPr lang="en-US" dirty="0"/>
              <a:t>, 2009. CW’09, 146–53. DOI:10.1109/CW.2009.46. Masaki </a:t>
            </a:r>
          </a:p>
          <a:p>
            <a:r>
              <a:rPr lang="en-US" dirty="0" err="1"/>
              <a:t>Oshita</a:t>
            </a:r>
            <a:r>
              <a:rPr lang="en-US" dirty="0"/>
              <a:t>. 2010. Generating animation from natural language texts and semantic analysis for motion search and scheduling. Vis. </a:t>
            </a:r>
            <a:r>
              <a:rPr lang="en-US" dirty="0" err="1"/>
              <a:t>Comput</a:t>
            </a:r>
            <a:r>
              <a:rPr lang="en-US" dirty="0"/>
              <a:t>. 26, 5, 339–52. DOI:10.1007/s00371-010-0423-4.</a:t>
            </a:r>
          </a:p>
          <a:p>
            <a:r>
              <a:rPr lang="en-US" dirty="0" err="1"/>
              <a:t>Hyunju</a:t>
            </a:r>
            <a:r>
              <a:rPr lang="en-US" dirty="0"/>
              <a:t> Shim, </a:t>
            </a:r>
            <a:r>
              <a:rPr lang="en-US" dirty="0" err="1"/>
              <a:t>Bogyeong</a:t>
            </a:r>
            <a:r>
              <a:rPr lang="en-US" dirty="0"/>
              <a:t> Kang, and </a:t>
            </a:r>
            <a:r>
              <a:rPr lang="en-US" dirty="0" err="1"/>
              <a:t>Kyungsoo</a:t>
            </a:r>
            <a:r>
              <a:rPr lang="en-US" dirty="0"/>
              <a:t> </a:t>
            </a:r>
            <a:r>
              <a:rPr lang="en-US" dirty="0" err="1"/>
              <a:t>Kwag</a:t>
            </a:r>
            <a:r>
              <a:rPr lang="en-US" dirty="0"/>
              <a:t>. 2009. Web2Animation - automatic generation of 3D animation from the web text. In IEEE/WIC/ACM International Joint Conferences on Web Intelligence and Intelligent Agent Technologies, 2009. WI-IAT’09, 1:596–601. DOI:10.1109/WI-IAT.2009.101.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DAD6-5388-4441-90C6-B93B28C9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87" y="142475"/>
            <a:ext cx="10131427" cy="3124199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	</a:t>
            </a:r>
            <a:r>
              <a:rPr lang="en-US" dirty="0" smtClean="0">
                <a:cs typeface="Calibri Light"/>
              </a:rPr>
              <a:t>					</a:t>
            </a:r>
            <a:r>
              <a:rPr lang="en-US" sz="4200" dirty="0" smtClean="0">
                <a:cs typeface="Calibri Light"/>
              </a:rPr>
              <a:t> </a:t>
            </a:r>
            <a:r>
              <a:rPr lang="en-US" sz="4200" b="1" cap="all" dirty="0">
                <a:cs typeface="Calibri Light"/>
              </a:rPr>
              <a:t>words in </a:t>
            </a:r>
            <a:r>
              <a:rPr lang="en-US" sz="4200" b="1" cap="all" dirty="0" smtClean="0">
                <a:cs typeface="Calibri Light"/>
              </a:rPr>
              <a:t>action</a:t>
            </a:r>
            <a:br>
              <a:rPr lang="en-US" sz="4200" b="1" cap="all" dirty="0" smtClean="0">
                <a:cs typeface="Calibri Light"/>
              </a:rPr>
            </a:br>
            <a:r>
              <a:rPr lang="en-US" sz="4200" b="1" cap="all" dirty="0" smtClean="0">
                <a:cs typeface="Calibri Light"/>
              </a:rPr>
              <a:t>         </a:t>
            </a:r>
            <a:r>
              <a:rPr lang="en-US" sz="4400" dirty="0" smtClean="0">
                <a:cs typeface="Calibri"/>
              </a:rPr>
              <a:t>Converting </a:t>
            </a:r>
            <a:r>
              <a:rPr lang="en-US" sz="4400" dirty="0">
                <a:cs typeface="Calibri"/>
              </a:rPr>
              <a:t>text/Script </a:t>
            </a:r>
            <a:r>
              <a:rPr lang="en-US" sz="4400" dirty="0" smtClean="0">
                <a:cs typeface="Calibri"/>
              </a:rPr>
              <a:t>into animation</a:t>
            </a:r>
            <a:endParaRPr lang="en-US" sz="4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BE89F-4D31-4010-9B06-55CABC306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  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800" y="3657600"/>
            <a:ext cx="34689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cs typeface="Calibri Light"/>
              </a:rPr>
              <a:t>Group:</a:t>
            </a:r>
          </a:p>
          <a:p>
            <a:r>
              <a:rPr lang="en-US" sz="2400" dirty="0">
                <a:cs typeface="Calibri"/>
              </a:rPr>
              <a:t>Shan Akbar (I16-0149)</a:t>
            </a:r>
          </a:p>
          <a:p>
            <a:r>
              <a:rPr lang="en-US" sz="2400" dirty="0">
                <a:cs typeface="Calibri"/>
              </a:rPr>
              <a:t>Hamza Tariq (I16-0134)</a:t>
            </a:r>
          </a:p>
          <a:p>
            <a:r>
              <a:rPr lang="en-US" sz="2400" dirty="0">
                <a:cs typeface="Calibri"/>
              </a:rPr>
              <a:t>Irfan ULLAH (I16-0533)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287657" y="3866346"/>
            <a:ext cx="3643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Supervisor:</a:t>
            </a:r>
          </a:p>
          <a:p>
            <a:r>
              <a:rPr lang="en-US" sz="2800" dirty="0"/>
              <a:t>Dr. Mirza Omer </a:t>
            </a:r>
            <a:r>
              <a:rPr lang="en-US" sz="2800" dirty="0" smtClean="0"/>
              <a:t>Beg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90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2DB-9943-49FA-8A32-55C4E267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59FB-B9FE-45DA-BDD1-99153532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2411008"/>
            <a:ext cx="10032814" cy="3649133"/>
          </a:xfrm>
        </p:spPr>
        <p:txBody>
          <a:bodyPr/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sz="21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786F0-5678-40B3-A13C-A2E22B2199BE}"/>
              </a:ext>
            </a:extLst>
          </p:cNvPr>
          <p:cNvSpPr txBox="1"/>
          <p:nvPr/>
        </p:nvSpPr>
        <p:spPr>
          <a:xfrm>
            <a:off x="779929" y="1766047"/>
            <a:ext cx="429409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800" dirty="0" smtClean="0">
                <a:ea typeface="+mn-lt"/>
                <a:cs typeface="+mn-lt"/>
              </a:rPr>
              <a:t>Complexities of semantics</a:t>
            </a:r>
            <a:endParaRPr lang="en-US" sz="2800" dirty="0"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2800" dirty="0" smtClean="0">
                <a:ea typeface="+mn-lt"/>
                <a:cs typeface="+mn-lt"/>
              </a:rPr>
              <a:t>Visualization of natural language</a:t>
            </a:r>
            <a:endParaRPr lang="en-US" sz="2400" dirty="0">
              <a:cs typeface="Calibri"/>
            </a:endParaRPr>
          </a:p>
          <a:p>
            <a:pPr>
              <a:spcBef>
                <a:spcPct val="0"/>
              </a:spcBef>
            </a:pPr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4D413-ED61-4B35-BD28-FC7FA0CE6DF7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E6BE221-AB7F-4751-9F79-F3212218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81" y="1167313"/>
            <a:ext cx="5704608" cy="40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C877-0F3E-4061-9BCB-6AEEA185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Calibri Light"/>
              </a:rPr>
              <a:t>Motivation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E620-90DA-41F6-BC90-7FE4BADF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100" dirty="0">
              <a:cs typeface="Calibri" panose="020F0502020204030204"/>
            </a:endParaRPr>
          </a:p>
          <a:p>
            <a:endParaRPr lang="en-US" sz="2100" dirty="0">
              <a:cs typeface="Calibri" panose="020F0502020204030204"/>
            </a:endParaRPr>
          </a:p>
          <a:p>
            <a:endParaRPr lang="en-US" sz="21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60781-5783-4251-A956-456808BF3647}"/>
              </a:ext>
            </a:extLst>
          </p:cNvPr>
          <p:cNvSpPr txBox="1"/>
          <p:nvPr/>
        </p:nvSpPr>
        <p:spPr>
          <a:xfrm>
            <a:off x="645458" y="1873624"/>
            <a:ext cx="784539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cs typeface="Calibri"/>
              </a:rPr>
              <a:t>If a picture tells a thousand words, then animation tells a million</a:t>
            </a: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 S</a:t>
            </a:r>
            <a:r>
              <a:rPr lang="en-US" sz="2800" dirty="0" smtClean="0">
                <a:cs typeface="Calibri"/>
              </a:rPr>
              <a:t>ame view for many people</a:t>
            </a: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cs typeface="Calibri"/>
              </a:rPr>
              <a:t>A data set for neural networks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3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2DAE-6B0B-4193-A817-B445AAD0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C8C3-A8B5-4009-AA08-A65822233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2" y="1692124"/>
            <a:ext cx="7270844" cy="3649133"/>
          </a:xfrm>
        </p:spPr>
        <p:txBody>
          <a:bodyPr>
            <a:normAutofit/>
          </a:bodyPr>
          <a:lstStyle/>
          <a:p>
            <a:r>
              <a:rPr lang="en-US" sz="2800" dirty="0" smtClean="0">
                <a:cs typeface="Calibri"/>
              </a:rPr>
              <a:t>Extracting Semantics from Text</a:t>
            </a:r>
            <a:endParaRPr lang="en-US" sz="2800" dirty="0" smtClean="0">
              <a:cs typeface="Calibri"/>
            </a:endParaRPr>
          </a:p>
          <a:p>
            <a:r>
              <a:rPr lang="en-US" sz="2800" dirty="0" smtClean="0">
                <a:cs typeface="Calibri"/>
              </a:rPr>
              <a:t>Generating 3D Animation from Semantics</a:t>
            </a:r>
          </a:p>
          <a:p>
            <a:pPr marL="0" indent="0">
              <a:buNone/>
            </a:pPr>
            <a:endParaRPr lang="en-US" sz="2800" dirty="0" smtClean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288" y="1786471"/>
            <a:ext cx="10131425" cy="3649133"/>
          </a:xfrm>
        </p:spPr>
        <p:txBody>
          <a:bodyPr/>
          <a:lstStyle/>
          <a:p>
            <a:r>
              <a:rPr lang="en-US" sz="2400" dirty="0" smtClean="0"/>
              <a:t>Only English</a:t>
            </a:r>
          </a:p>
          <a:p>
            <a:r>
              <a:rPr lang="en-US" sz="2400" dirty="0" smtClean="0"/>
              <a:t>Human related script only</a:t>
            </a:r>
          </a:p>
          <a:p>
            <a:r>
              <a:rPr lang="en-US" sz="2400" dirty="0" smtClean="0"/>
              <a:t>Fixed set of actions</a:t>
            </a:r>
          </a:p>
          <a:p>
            <a:endParaRPr lang="en-US" dirty="0"/>
          </a:p>
        </p:txBody>
      </p:sp>
      <p:sp>
        <p:nvSpPr>
          <p:cNvPr id="4" name="Rectangle 3" descr="Group"/>
          <p:cNvSpPr/>
          <p:nvPr/>
        </p:nvSpPr>
        <p:spPr>
          <a:xfrm>
            <a:off x="8873226" y="365733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xmlns:dgm="http://schemas.openxmlformats.org/drawingml/2006/diagram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" name="Group 4"/>
          <p:cNvGrpSpPr/>
          <p:nvPr/>
        </p:nvGrpSpPr>
        <p:grpSpPr>
          <a:xfrm>
            <a:off x="7638568" y="2309733"/>
            <a:ext cx="4413315" cy="1781207"/>
            <a:chOff x="274397" y="1478409"/>
            <a:chExt cx="4413315" cy="1781207"/>
          </a:xfrm>
        </p:grpSpPr>
        <p:sp>
          <p:nvSpPr>
            <p:cNvPr id="6" name="Rectangle 5"/>
            <p:cNvSpPr/>
            <p:nvPr/>
          </p:nvSpPr>
          <p:spPr>
            <a:xfrm>
              <a:off x="367712" y="2539616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274397" y="1478409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/>
                <a:t>Human </a:t>
              </a:r>
              <a:r>
                <a:rPr lang="en-US" sz="2500" dirty="0" smtClean="0"/>
                <a:t>Actions</a:t>
              </a:r>
              <a:r>
                <a:rPr lang="en-US" sz="2500" kern="1200" dirty="0" smtClean="0"/>
                <a:t> </a:t>
              </a:r>
              <a:endParaRPr lang="en-US" sz="2500" kern="1200" dirty="0"/>
            </a:p>
          </p:txBody>
        </p:sp>
      </p:grpSp>
      <p:sp>
        <p:nvSpPr>
          <p:cNvPr id="8" name="Rectangle 7" descr="Crop1"/>
          <p:cNvSpPr/>
          <p:nvPr/>
        </p:nvSpPr>
        <p:spPr>
          <a:xfrm>
            <a:off x="8795211" y="4360603"/>
            <a:ext cx="1921153" cy="165528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:asvg="http://schemas.microsoft.com/office/drawing/2016/SVG/main" xmlns="" xmlns:dgm="http://schemas.openxmlformats.org/drawingml/2006/diagram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/>
          <p:cNvGrpSpPr/>
          <p:nvPr/>
        </p:nvGrpSpPr>
        <p:grpSpPr>
          <a:xfrm>
            <a:off x="7068000" y="4715604"/>
            <a:ext cx="4774477" cy="2020284"/>
            <a:chOff x="5443712" y="2539616"/>
            <a:chExt cx="4774477" cy="2020284"/>
          </a:xfrm>
        </p:grpSpPr>
        <p:sp>
          <p:nvSpPr>
            <p:cNvPr id="10" name="Rectangle 9"/>
            <p:cNvSpPr/>
            <p:nvPr/>
          </p:nvSpPr>
          <p:spPr>
            <a:xfrm>
              <a:off x="5443712" y="2539616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898189" y="3839900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/>
                <a:t>Limited set of actions and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28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+mj-lt"/>
                <a:cs typeface="+mj-lt"/>
              </a:rPr>
              <a:t> Expected outcomes</a:t>
            </a:r>
            <a:endParaRPr lang="en-US" dirty="0"/>
          </a:p>
        </p:txBody>
      </p:sp>
      <p:pic>
        <p:nvPicPr>
          <p:cNvPr id="4" name="Final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837" y="1595273"/>
            <a:ext cx="8754038" cy="4924280"/>
          </a:xfrm>
        </p:spPr>
      </p:pic>
    </p:spTree>
    <p:extLst>
      <p:ext uri="{BB962C8B-B14F-4D97-AF65-F5344CB8AC3E}">
        <p14:creationId xmlns:p14="http://schemas.microsoft.com/office/powerpoint/2010/main" val="29315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0" y="2141538"/>
            <a:ext cx="4695844" cy="3649662"/>
          </a:xfrm>
        </p:spPr>
      </p:pic>
    </p:spTree>
    <p:extLst>
      <p:ext uri="{BB962C8B-B14F-4D97-AF65-F5344CB8AC3E}">
        <p14:creationId xmlns:p14="http://schemas.microsoft.com/office/powerpoint/2010/main" val="27839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Technologies 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58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260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533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Straight Connector 592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8" name="Picture 18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0D9C35CD-A322-4C8B-8CA1-010A97BE1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2083" y="2956021"/>
            <a:ext cx="1839383" cy="1839383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EA69E51B-3EF5-4A2C-B859-432896D6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0" y="3067050"/>
            <a:ext cx="2400300" cy="1800225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28593E1-A41B-4C25-A58B-7A2AF0934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438" y="3071813"/>
            <a:ext cx="1800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EF6A1A-C688-4464-AB07-AB68677D09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C47A85-C19E-4256-8429-038D0FDE2DE5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4178DDC-36E9-4EC8-A11F-9A81F92C0362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240</Words>
  <Application>Microsoft Office PowerPoint</Application>
  <PresentationFormat>Widescreen</PresentationFormat>
  <Paragraphs>41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Final year project                  </vt:lpstr>
      <vt:lpstr>       words in action          Converting text/Script into animation</vt:lpstr>
      <vt:lpstr>Project OVERVIEW</vt:lpstr>
      <vt:lpstr>Motivation</vt:lpstr>
      <vt:lpstr>Goals</vt:lpstr>
      <vt:lpstr>Scope</vt:lpstr>
      <vt:lpstr> Expected outcomes</vt:lpstr>
      <vt:lpstr>Modules</vt:lpstr>
      <vt:lpstr>Technologies </vt:lpstr>
      <vt:lpstr>timeline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Celestial Design</dc:title>
  <dc:creator/>
  <cp:revision>28</cp:revision>
  <dcterms:created xsi:type="dcterms:W3CDTF">2019-04-01T22:39:36Z</dcterms:created>
  <dcterms:modified xsi:type="dcterms:W3CDTF">2019-08-30T11:06:06Z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2019-04-01T22:39:43.0089704Z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c08b12af-717c-4ae9-a989-12bcb17fb5af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0x01010079F111ED35F8CC479449609E8A0923A6</vt:lpwstr>
  </property>
</Properties>
</file>